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72" r:id="rId2"/>
    <p:sldId id="315" r:id="rId3"/>
    <p:sldId id="316" r:id="rId4"/>
    <p:sldId id="274" r:id="rId5"/>
    <p:sldId id="292" r:id="rId6"/>
    <p:sldId id="317" r:id="rId7"/>
    <p:sldId id="273" r:id="rId8"/>
    <p:sldId id="323" r:id="rId9"/>
    <p:sldId id="282" r:id="rId10"/>
    <p:sldId id="278" r:id="rId11"/>
    <p:sldId id="279" r:id="rId12"/>
    <p:sldId id="280" r:id="rId13"/>
    <p:sldId id="257" r:id="rId14"/>
    <p:sldId id="327" r:id="rId15"/>
    <p:sldId id="294" r:id="rId16"/>
    <p:sldId id="296" r:id="rId17"/>
    <p:sldId id="297" r:id="rId18"/>
    <p:sldId id="298" r:id="rId19"/>
    <p:sldId id="299" r:id="rId20"/>
    <p:sldId id="300" r:id="rId21"/>
    <p:sldId id="301" r:id="rId22"/>
    <p:sldId id="329" r:id="rId23"/>
    <p:sldId id="324" r:id="rId24"/>
    <p:sldId id="326" r:id="rId25"/>
    <p:sldId id="330" r:id="rId26"/>
    <p:sldId id="302" r:id="rId27"/>
    <p:sldId id="303" r:id="rId28"/>
    <p:sldId id="304" r:id="rId29"/>
    <p:sldId id="321" r:id="rId30"/>
    <p:sldId id="318" r:id="rId31"/>
    <p:sldId id="319" r:id="rId32"/>
    <p:sldId id="320" r:id="rId33"/>
    <p:sldId id="260" r:id="rId34"/>
    <p:sldId id="270" r:id="rId35"/>
    <p:sldId id="322" r:id="rId36"/>
    <p:sldId id="259" r:id="rId37"/>
    <p:sldId id="261" r:id="rId38"/>
    <p:sldId id="328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83" r:id="rId48"/>
    <p:sldId id="284" r:id="rId49"/>
    <p:sldId id="285" r:id="rId50"/>
    <p:sldId id="293" r:id="rId51"/>
    <p:sldId id="286" r:id="rId52"/>
    <p:sldId id="287" r:id="rId53"/>
    <p:sldId id="338" r:id="rId54"/>
    <p:sldId id="339" r:id="rId55"/>
    <p:sldId id="340" r:id="rId56"/>
    <p:sldId id="288" r:id="rId57"/>
    <p:sldId id="289" r:id="rId58"/>
    <p:sldId id="290" r:id="rId59"/>
    <p:sldId id="331" r:id="rId60"/>
    <p:sldId id="333" r:id="rId61"/>
    <p:sldId id="332" r:id="rId62"/>
    <p:sldId id="334" r:id="rId63"/>
    <p:sldId id="335" r:id="rId64"/>
    <p:sldId id="336" r:id="rId65"/>
    <p:sldId id="341" r:id="rId66"/>
    <p:sldId id="337" r:id="rId6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9C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7954" autoAdjust="0"/>
  </p:normalViewPr>
  <p:slideViewPr>
    <p:cSldViewPr>
      <p:cViewPr>
        <p:scale>
          <a:sx n="94" d="100"/>
          <a:sy n="94" d="100"/>
        </p:scale>
        <p:origin x="-1123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6520F-DD64-4250-9EC4-AE91968CB866}" type="datetimeFigureOut">
              <a:rPr lang="ru-RU" smtClean="0"/>
              <a:t>10.03.2016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CF60B-E17B-400B-BB4C-C0AFCC102E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4281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32D77-9091-4808-AD1B-1B9FD6F7AF5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726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CF60B-E17B-400B-BB4C-C0AFCC102E13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846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0B0-77CF-4AEA-A984-C468F29D67C9}" type="datetimeFigureOut">
              <a:rPr lang="ru-RU" smtClean="0"/>
              <a:t>10.03.2016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35D4A-8237-439E-BF52-441E372BE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10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0B0-77CF-4AEA-A984-C468F29D67C9}" type="datetimeFigureOut">
              <a:rPr lang="ru-RU" smtClean="0"/>
              <a:t>10.03.2016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35D4A-8237-439E-BF52-441E372BE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4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0B0-77CF-4AEA-A984-C468F29D67C9}" type="datetimeFigureOut">
              <a:rPr lang="ru-RU" smtClean="0"/>
              <a:t>10.03.2016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35D4A-8237-439E-BF52-441E372BE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1533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312449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0B0-77CF-4AEA-A984-C468F29D67C9}" type="datetimeFigureOut">
              <a:rPr lang="ru-RU" smtClean="0"/>
              <a:t>10.03.2016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35D4A-8237-439E-BF52-441E372BE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9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0B0-77CF-4AEA-A984-C468F29D67C9}" type="datetimeFigureOut">
              <a:rPr lang="ru-RU" smtClean="0"/>
              <a:t>10.03.2016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35D4A-8237-439E-BF52-441E372BE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785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0B0-77CF-4AEA-A984-C468F29D67C9}" type="datetimeFigureOut">
              <a:rPr lang="ru-RU" smtClean="0"/>
              <a:t>10.03.2016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35D4A-8237-439E-BF52-441E372BE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1230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0B0-77CF-4AEA-A984-C468F29D67C9}" type="datetimeFigureOut">
              <a:rPr lang="ru-RU" smtClean="0"/>
              <a:t>10.03.2016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35D4A-8237-439E-BF52-441E372BE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62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0B0-77CF-4AEA-A984-C468F29D67C9}" type="datetimeFigureOut">
              <a:rPr lang="ru-RU" smtClean="0"/>
              <a:t>10.03.2016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35D4A-8237-439E-BF52-441E372BE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46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0B0-77CF-4AEA-A984-C468F29D67C9}" type="datetimeFigureOut">
              <a:rPr lang="ru-RU" smtClean="0"/>
              <a:t>10.03.2016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35D4A-8237-439E-BF52-441E372BE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01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0B0-77CF-4AEA-A984-C468F29D67C9}" type="datetimeFigureOut">
              <a:rPr lang="ru-RU" smtClean="0"/>
              <a:t>10.03.2016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35D4A-8237-439E-BF52-441E372BE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62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0B0-77CF-4AEA-A984-C468F29D67C9}" type="datetimeFigureOut">
              <a:rPr lang="ru-RU" smtClean="0"/>
              <a:t>10.03.2016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35D4A-8237-439E-BF52-441E372BE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66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A70B0-77CF-4AEA-A984-C468F29D67C9}" type="datetimeFigureOut">
              <a:rPr lang="ru-RU" smtClean="0"/>
              <a:t>10.03.2016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35D4A-8237-439E-BF52-441E372BE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407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Анатолий\Desktop\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0" y="0"/>
            <a:ext cx="10033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468560" y="2780928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Gamepub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2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ru-RU" sz="4400" dirty="0" err="1">
                <a:latin typeface="+mj-lt"/>
              </a:rPr>
              <a:t>Getting</a:t>
            </a:r>
            <a:r>
              <a:rPr lang="ru-RU" sz="4400" dirty="0">
                <a:latin typeface="+mj-lt"/>
              </a:rPr>
              <a:t> </a:t>
            </a:r>
            <a:r>
              <a:rPr lang="ru-RU" sz="4400" dirty="0" err="1">
                <a:latin typeface="+mj-lt"/>
              </a:rPr>
              <a:t>data</a:t>
            </a:r>
            <a:endParaRPr dirty="0">
              <a:latin typeface="+mj-lt"/>
            </a:endParaRPr>
          </a:p>
        </p:txBody>
      </p:sp>
      <p:pic>
        <p:nvPicPr>
          <p:cNvPr id="79" name="Рисунок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672" y="1268760"/>
            <a:ext cx="5377805" cy="51845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44475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</a:t>
            </a:r>
            <a:r>
              <a:rPr lang="ru-RU" sz="4400" dirty="0" smtClean="0">
                <a:solidFill>
                  <a:schemeClr val="bg1"/>
                </a:solidFill>
                <a:latin typeface="+mj-lt"/>
              </a:rPr>
              <a:t>etacritic.com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42" name="Picture 2" descr="C:\Users\Анатолий\Desktop\Рисунок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523" y="1240415"/>
            <a:ext cx="4846593" cy="508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497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278640" y="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</a:t>
            </a:r>
            <a:r>
              <a:rPr lang="ru-RU" sz="4400" dirty="0" smtClean="0">
                <a:solidFill>
                  <a:schemeClr val="bg1"/>
                </a:solidFill>
                <a:latin typeface="+mj-lt"/>
              </a:rPr>
              <a:t>tore.steampowered.com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266" name="Picture 2" descr="C:\Users\Анатолий\Desktop\Рисунок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196752"/>
            <a:ext cx="4562871" cy="50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9950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/>
          <a:lstStyle/>
          <a:p>
            <a:r>
              <a:rPr lang="ru-RU" dirty="0" smtClean="0"/>
              <a:t> </a:t>
            </a:r>
            <a:r>
              <a:rPr lang="en-US" dirty="0" smtClean="0"/>
              <a:t>Te</a:t>
            </a:r>
            <a:r>
              <a:rPr lang="en-US" dirty="0"/>
              <a:t>m</a:t>
            </a:r>
            <a:r>
              <a:rPr lang="en-US" dirty="0" smtClean="0"/>
              <a:t>plates</a:t>
            </a:r>
            <a:endParaRPr lang="ru-RU" dirty="0"/>
          </a:p>
        </p:txBody>
      </p:sp>
      <p:pic>
        <p:nvPicPr>
          <p:cNvPr id="3" name="Picture 2" descr="C:\Users\Анатолий\Desktop\ObjectDiagram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576064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94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-99392"/>
            <a:ext cx="8229600" cy="1143000"/>
          </a:xfrm>
        </p:spPr>
        <p:txBody>
          <a:bodyPr/>
          <a:lstStyle/>
          <a:p>
            <a:r>
              <a:rPr lang="en-US" dirty="0" smtClean="0"/>
              <a:t>Main page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C:\Users\Анатолий\Desktop\Новая папка (3)\ReYWxszyyY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5710"/>
            <a:ext cx="7912871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81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638944"/>
          </a:xfrm>
        </p:spPr>
        <p:txBody>
          <a:bodyPr>
            <a:noAutofit/>
          </a:bodyPr>
          <a:lstStyle/>
          <a:p>
            <a:r>
              <a:rPr lang="en-US" dirty="0"/>
              <a:t>Games and search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H:\Education\netcracker\Project\use case\UseCaseDiagram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389960"/>
            <a:ext cx="5040560" cy="505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86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539552" y="188640"/>
            <a:ext cx="8229600" cy="638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Games and search</a:t>
            </a:r>
            <a:endParaRPr lang="ru-RU" dirty="0"/>
          </a:p>
        </p:txBody>
      </p:sp>
      <p:pic>
        <p:nvPicPr>
          <p:cNvPr id="3074" name="Picture 2" descr="H:\Education\netcracker\Project\use case\search typ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28799"/>
            <a:ext cx="4320480" cy="442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47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-19926"/>
            <a:ext cx="8229600" cy="1143000"/>
          </a:xfrm>
        </p:spPr>
        <p:txBody>
          <a:bodyPr/>
          <a:lstStyle/>
          <a:p>
            <a:r>
              <a:rPr lang="en-US" dirty="0" smtClean="0"/>
              <a:t>Games and search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1" name="Picture 3" descr="C:\Users\Анатолий\Desktop\Новая папка (3)\_xzrtJXtm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294801"/>
            <a:ext cx="4170660" cy="512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8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24207"/>
            <a:ext cx="8229600" cy="1143000"/>
          </a:xfrm>
        </p:spPr>
        <p:txBody>
          <a:bodyPr/>
          <a:lstStyle/>
          <a:p>
            <a:r>
              <a:rPr lang="en-US" dirty="0"/>
              <a:t>Games and search</a:t>
            </a:r>
            <a:endParaRPr lang="ru-RU" dirty="0"/>
          </a:p>
        </p:txBody>
      </p:sp>
      <p:pic>
        <p:nvPicPr>
          <p:cNvPr id="2050" name="Picture 2" descr="C:\Users\Dark Knight\Pictures\Ajax-vergleich-en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688" y="1412776"/>
            <a:ext cx="5236173" cy="514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29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 smtClean="0"/>
              <a:t>Games and search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C:\Users\Анатолий\Desktop\Новая папка (3)\HkdX8WgpEQ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936272"/>
            <a:ext cx="8067343" cy="341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5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/>
          <a:lstStyle/>
          <a:p>
            <a:r>
              <a:rPr lang="en-US" dirty="0" smtClean="0"/>
              <a:t>Use cases</a:t>
            </a:r>
            <a:endParaRPr lang="ru-RU" dirty="0"/>
          </a:p>
        </p:txBody>
      </p:sp>
      <p:pic>
        <p:nvPicPr>
          <p:cNvPr id="5122" name="Picture 2" descr="H:\Education\netcracker\Project\use case\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1910"/>
            <a:ext cx="5976664" cy="55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8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1902"/>
            <a:ext cx="8229600" cy="1143000"/>
          </a:xfrm>
        </p:spPr>
        <p:txBody>
          <a:bodyPr/>
          <a:lstStyle/>
          <a:p>
            <a:r>
              <a:rPr lang="en-US" dirty="0" smtClean="0"/>
              <a:t>Games and search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100" name="Picture 4" descr="C:\Users\Анатолий\Desktop\скрины\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8" y="1340768"/>
            <a:ext cx="8718550" cy="49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57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1902"/>
            <a:ext cx="8229600" cy="1143000"/>
          </a:xfrm>
        </p:spPr>
        <p:txBody>
          <a:bodyPr/>
          <a:lstStyle/>
          <a:p>
            <a:r>
              <a:rPr lang="en-US" dirty="0" smtClean="0"/>
              <a:t>Games and search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122" name="Picture 2" descr="C:\Users\Анатолий\Desktop\скрины\comen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8221578" cy="263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97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 smtClean="0"/>
              <a:t>News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2" descr="H:\Education\netcracker\Project\use case\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24744"/>
            <a:ext cx="4176464" cy="514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54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 smtClean="0"/>
              <a:t>All news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290" name="Picture 2" descr="C:\Users\Анатолий\Desktop\Новая папка (3)\44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400"/>
            <a:ext cx="8185785" cy="518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46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5671"/>
            <a:ext cx="8229600" cy="1143000"/>
          </a:xfrm>
        </p:spPr>
        <p:txBody>
          <a:bodyPr/>
          <a:lstStyle/>
          <a:p>
            <a:r>
              <a:rPr lang="en-US" dirty="0" smtClean="0"/>
              <a:t>News</a:t>
            </a:r>
            <a:endParaRPr lang="ru-RU" dirty="0"/>
          </a:p>
        </p:txBody>
      </p:sp>
      <p:pic>
        <p:nvPicPr>
          <p:cNvPr id="13314" name="Picture 2" descr="C:\Users\Анатолий\Desktop\Новая папка (3)\888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5357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5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 smtClean="0"/>
              <a:t>News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26" name="Picture 2" descr="C:\Users\Анатолий\Desktop\Новая папка (3)\newsc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75944"/>
            <a:ext cx="7992888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340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24" y="-273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 </a:t>
            </a:r>
            <a:r>
              <a:rPr lang="en-US" dirty="0" smtClean="0"/>
              <a:t>Registration and authorization</a:t>
            </a:r>
            <a:endParaRPr lang="ru-RU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2892" y="2204864"/>
            <a:ext cx="5693064" cy="336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99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/>
          <a:lstStyle/>
          <a:p>
            <a:r>
              <a:rPr lang="en-US" dirty="0" smtClean="0"/>
              <a:t>Registration form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700808"/>
            <a:ext cx="4805482" cy="4198337"/>
          </a:xfrm>
        </p:spPr>
      </p:pic>
    </p:spTree>
    <p:extLst>
      <p:ext uri="{BB962C8B-B14F-4D97-AF65-F5344CB8AC3E}">
        <p14:creationId xmlns:p14="http://schemas.microsoft.com/office/powerpoint/2010/main" val="405020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7151"/>
            <a:ext cx="8229600" cy="1143000"/>
          </a:xfrm>
        </p:spPr>
        <p:txBody>
          <a:bodyPr/>
          <a:lstStyle/>
          <a:p>
            <a:r>
              <a:rPr lang="en-US" dirty="0" smtClean="0"/>
              <a:t>Authorization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H:\Education\netcracker\Project\use case\Authoriz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53684"/>
            <a:ext cx="6180867" cy="385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41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7151"/>
            <a:ext cx="8229600" cy="1143000"/>
          </a:xfrm>
        </p:spPr>
        <p:txBody>
          <a:bodyPr/>
          <a:lstStyle/>
          <a:p>
            <a:r>
              <a:rPr lang="en-US" dirty="0" smtClean="0"/>
              <a:t>Authorization</a:t>
            </a:r>
            <a:endParaRPr lang="ru-RU" dirty="0"/>
          </a:p>
        </p:txBody>
      </p:sp>
      <p:pic>
        <p:nvPicPr>
          <p:cNvPr id="5" name="Picture 5" descr="C:\Users\Анатолий\Desktop\Новая папка (3)\Screensho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6829146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70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 smtClean="0"/>
              <a:t>Users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Gamers</a:t>
            </a:r>
          </a:p>
          <a:p>
            <a:endParaRPr lang="en-US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Collectors</a:t>
            </a:r>
          </a:p>
          <a:p>
            <a:endParaRPr lang="en-US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People who want to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save money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28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36214"/>
            <a:ext cx="8229600" cy="1143000"/>
          </a:xfrm>
        </p:spPr>
        <p:txBody>
          <a:bodyPr/>
          <a:lstStyle/>
          <a:p>
            <a:r>
              <a:rPr lang="en-US" dirty="0" err="1" smtClean="0"/>
              <a:t>OAuth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11" y="116632"/>
            <a:ext cx="778937" cy="778937"/>
          </a:xfrm>
          <a:prstGeom prst="rect">
            <a:avLst/>
          </a:prstGeom>
        </p:spPr>
      </p:pic>
      <p:cxnSp>
        <p:nvCxnSpPr>
          <p:cNvPr id="9" name="Прямая со стрелкой 8"/>
          <p:cNvCxnSpPr>
            <a:endCxn id="21" idx="1"/>
          </p:cNvCxnSpPr>
          <p:nvPr/>
        </p:nvCxnSpPr>
        <p:spPr>
          <a:xfrm flipV="1">
            <a:off x="4139952" y="3733025"/>
            <a:ext cx="936104" cy="650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5076056" y="3321550"/>
            <a:ext cx="2880320" cy="822949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Appeal to protected resources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475656" y="3322200"/>
            <a:ext cx="2664296" cy="822949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btaining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authorization</a:t>
            </a:r>
            <a:endParaRPr lang="ru-RU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75656" y="332155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1.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76056" y="332155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31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36214"/>
            <a:ext cx="8229600" cy="1143000"/>
          </a:xfrm>
        </p:spPr>
        <p:txBody>
          <a:bodyPr/>
          <a:lstStyle/>
          <a:p>
            <a:r>
              <a:rPr lang="en-US" dirty="0" err="1" smtClean="0"/>
              <a:t>OAuth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11" y="116632"/>
            <a:ext cx="778937" cy="778937"/>
          </a:xfrm>
          <a:prstGeom prst="rect">
            <a:avLst/>
          </a:prstGeom>
        </p:spPr>
      </p:pic>
      <p:cxnSp>
        <p:nvCxnSpPr>
          <p:cNvPr id="9" name="Прямая со стрелкой 8"/>
          <p:cNvCxnSpPr>
            <a:stCxn id="22" idx="3"/>
            <a:endCxn id="21" idx="1"/>
          </p:cNvCxnSpPr>
          <p:nvPr/>
        </p:nvCxnSpPr>
        <p:spPr>
          <a:xfrm flipV="1">
            <a:off x="3683867" y="2245582"/>
            <a:ext cx="1512168" cy="65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5196035" y="1834107"/>
            <a:ext cx="2880320" cy="822949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User grants authorization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019571" y="1834758"/>
            <a:ext cx="2664296" cy="822949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Redirect user to Provider for authorization</a:t>
            </a:r>
            <a:endParaRPr lang="ru-RU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86493" y="181095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1</a:t>
            </a:r>
            <a:endParaRPr lang="ru-RU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81945" y="177459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ru-RU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196035" y="3058894"/>
            <a:ext cx="2880320" cy="822949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Redirect user back to application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60031" y="305889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ru-RU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019571" y="3893925"/>
            <a:ext cx="2664296" cy="822949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Exchange for access grant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8944" y="387967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4</a:t>
            </a:r>
            <a:endParaRPr lang="ru-RU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196035" y="4716874"/>
            <a:ext cx="2880320" cy="822949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Grant access token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0143" y="470479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5</a:t>
            </a:r>
            <a:endParaRPr lang="ru-RU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019572" y="5511377"/>
            <a:ext cx="2664296" cy="822949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Create connection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2856" y="550859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6</a:t>
            </a:r>
            <a:endParaRPr lang="ru-RU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3" name="Прямая со стрелкой 22"/>
          <p:cNvCxnSpPr>
            <a:stCxn id="21" idx="2"/>
            <a:endCxn id="12" idx="0"/>
          </p:cNvCxnSpPr>
          <p:nvPr/>
        </p:nvCxnSpPr>
        <p:spPr>
          <a:xfrm>
            <a:off x="6636195" y="2657056"/>
            <a:ext cx="0" cy="401838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>
            <a:stCxn id="12" idx="2"/>
          </p:cNvCxnSpPr>
          <p:nvPr/>
        </p:nvCxnSpPr>
        <p:spPr>
          <a:xfrm>
            <a:off x="6636195" y="3881843"/>
            <a:ext cx="0" cy="423557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endCxn id="14" idx="3"/>
          </p:cNvCxnSpPr>
          <p:nvPr/>
        </p:nvCxnSpPr>
        <p:spPr>
          <a:xfrm flipH="1">
            <a:off x="3683867" y="4305400"/>
            <a:ext cx="2952328" cy="0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V="1">
            <a:off x="2351719" y="5128349"/>
            <a:ext cx="2830226" cy="650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2346794" y="4704791"/>
            <a:ext cx="0" cy="423557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6656417" y="5539823"/>
            <a:ext cx="0" cy="383028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endCxn id="18" idx="3"/>
          </p:cNvCxnSpPr>
          <p:nvPr/>
        </p:nvCxnSpPr>
        <p:spPr>
          <a:xfrm flipH="1">
            <a:off x="3683868" y="5922851"/>
            <a:ext cx="2972550" cy="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619672" y="1196752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>Consumer</a:t>
            </a:r>
            <a:endParaRPr lang="ru-RU" sz="20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47595" y="1211655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>Service Provider</a:t>
            </a:r>
            <a:endParaRPr lang="ru-RU" sz="20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973856" y="1655330"/>
            <a:ext cx="124585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2">
                    <a:lumMod val="10000"/>
                  </a:schemeClr>
                </a:solidFill>
              </a:rPr>
              <a:t>Client ID</a:t>
            </a:r>
            <a:br>
              <a:rPr lang="en-US" sz="1050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1050" dirty="0" smtClean="0">
                <a:solidFill>
                  <a:schemeClr val="bg2">
                    <a:lumMod val="10000"/>
                  </a:schemeClr>
                </a:solidFill>
              </a:rPr>
              <a:t>Redirect URI</a:t>
            </a:r>
            <a:br>
              <a:rPr lang="en-US" sz="1050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1050" dirty="0" smtClean="0">
                <a:solidFill>
                  <a:schemeClr val="bg2">
                    <a:lumMod val="10000"/>
                  </a:schemeClr>
                </a:solidFill>
              </a:rPr>
              <a:t>Scope(optional)</a:t>
            </a:r>
            <a:endParaRPr lang="ru-RU" sz="105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42558" y="3996150"/>
            <a:ext cx="14318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2">
                    <a:lumMod val="10000"/>
                  </a:schemeClr>
                </a:solidFill>
              </a:rPr>
              <a:t>Authorization code</a:t>
            </a:r>
            <a:endParaRPr lang="ru-RU" sz="105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83868" y="4710691"/>
            <a:ext cx="1431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2">
                    <a:lumMod val="10000"/>
                  </a:schemeClr>
                </a:solidFill>
              </a:rPr>
              <a:t>Redirect URI</a:t>
            </a:r>
            <a:br>
              <a:rPr lang="en-US" sz="1050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1050" dirty="0" smtClean="0">
                <a:solidFill>
                  <a:schemeClr val="bg2">
                    <a:lumMod val="10000"/>
                  </a:schemeClr>
                </a:solidFill>
              </a:rPr>
              <a:t>Authorization code</a:t>
            </a:r>
            <a:endParaRPr lang="ru-RU" sz="105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305028" y="5669093"/>
            <a:ext cx="1058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2">
                    <a:lumMod val="10000"/>
                  </a:schemeClr>
                </a:solidFill>
              </a:rPr>
              <a:t>Access token</a:t>
            </a:r>
            <a:endParaRPr lang="ru-RU" sz="105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55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8864" y="-36724"/>
            <a:ext cx="8229600" cy="1143000"/>
          </a:xfrm>
        </p:spPr>
        <p:txBody>
          <a:bodyPr/>
          <a:lstStyle/>
          <a:p>
            <a:r>
              <a:rPr lang="en-US" dirty="0" err="1" smtClean="0"/>
              <a:t>OAuth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899" y="145308"/>
            <a:ext cx="778937" cy="778937"/>
          </a:xfrm>
          <a:prstGeom prst="rect">
            <a:avLst/>
          </a:prstGeom>
        </p:spPr>
      </p:pic>
      <p:cxnSp>
        <p:nvCxnSpPr>
          <p:cNvPr id="9" name="Прямая со стрелкой 8"/>
          <p:cNvCxnSpPr>
            <a:stCxn id="10" idx="0"/>
          </p:cNvCxnSpPr>
          <p:nvPr/>
        </p:nvCxnSpPr>
        <p:spPr>
          <a:xfrm flipV="1">
            <a:off x="1353541" y="3682180"/>
            <a:ext cx="194123" cy="10353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лако 9"/>
          <p:cNvSpPr/>
          <p:nvPr/>
        </p:nvSpPr>
        <p:spPr>
          <a:xfrm>
            <a:off x="220704" y="3404501"/>
            <a:ext cx="1133782" cy="576064"/>
          </a:xfrm>
          <a:prstGeom prst="cloud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Social network</a:t>
            </a:r>
            <a:endParaRPr lang="ru-RU" sz="1100" dirty="0">
              <a:solidFill>
                <a:prstClr val="black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47664" y="3394148"/>
            <a:ext cx="1512168" cy="576064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User id</a:t>
            </a:r>
          </a:p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Name</a:t>
            </a:r>
          </a:p>
          <a:p>
            <a:pPr algn="ctr"/>
            <a:r>
              <a:rPr lang="en-US" sz="1100" dirty="0" err="1" smtClean="0">
                <a:solidFill>
                  <a:prstClr val="black"/>
                </a:solidFill>
              </a:rPr>
              <a:t>avatarUrl</a:t>
            </a:r>
            <a:endParaRPr lang="ru-RU" sz="1100" dirty="0">
              <a:solidFill>
                <a:prstClr val="black"/>
              </a:solidFill>
            </a:endParaRPr>
          </a:p>
        </p:txBody>
      </p:sp>
      <p:cxnSp>
        <p:nvCxnSpPr>
          <p:cNvPr id="13" name="Прямая со стрелкой 12"/>
          <p:cNvCxnSpPr>
            <a:stCxn id="11" idx="3"/>
          </p:cNvCxnSpPr>
          <p:nvPr/>
        </p:nvCxnSpPr>
        <p:spPr>
          <a:xfrm>
            <a:off x="3059832" y="3682180"/>
            <a:ext cx="288032" cy="0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Ромб 13"/>
          <p:cNvSpPr/>
          <p:nvPr/>
        </p:nvSpPr>
        <p:spPr>
          <a:xfrm>
            <a:off x="3347864" y="3322140"/>
            <a:ext cx="1296144" cy="720080"/>
          </a:xfrm>
          <a:prstGeom prst="diamond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Does user exist</a:t>
            </a:r>
            <a:r>
              <a:rPr lang="ru-RU" sz="1100" dirty="0" smtClean="0">
                <a:solidFill>
                  <a:prstClr val="black"/>
                </a:solidFill>
              </a:rPr>
              <a:t>?</a:t>
            </a:r>
          </a:p>
        </p:txBody>
      </p:sp>
      <p:cxnSp>
        <p:nvCxnSpPr>
          <p:cNvPr id="16" name="Прямая со стрелкой 15"/>
          <p:cNvCxnSpPr>
            <a:stCxn id="14" idx="3"/>
          </p:cNvCxnSpPr>
          <p:nvPr/>
        </p:nvCxnSpPr>
        <p:spPr>
          <a:xfrm flipV="1">
            <a:off x="4644008" y="3110725"/>
            <a:ext cx="648072" cy="571455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4" idx="3"/>
          </p:cNvCxnSpPr>
          <p:nvPr/>
        </p:nvCxnSpPr>
        <p:spPr>
          <a:xfrm>
            <a:off x="4644008" y="3682180"/>
            <a:ext cx="648072" cy="508665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292080" y="2892397"/>
            <a:ext cx="1224136" cy="429743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Update user</a:t>
            </a:r>
            <a:endParaRPr lang="ru-RU" sz="1100" dirty="0" smtClean="0">
              <a:solidFill>
                <a:prstClr val="black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5292080" y="3936512"/>
            <a:ext cx="1224136" cy="429743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Create user</a:t>
            </a:r>
            <a:endParaRPr lang="ru-RU" sz="1100" dirty="0" smtClean="0">
              <a:solidFill>
                <a:prstClr val="black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524328" y="3470765"/>
            <a:ext cx="1224136" cy="36004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prstClr val="black"/>
              </a:solidFill>
            </a:endParaRPr>
          </a:p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login</a:t>
            </a:r>
            <a:endParaRPr lang="ru-RU" sz="1100" dirty="0" smtClean="0">
              <a:solidFill>
                <a:prstClr val="black"/>
              </a:solidFill>
            </a:endParaRPr>
          </a:p>
          <a:p>
            <a:pPr algn="ctr"/>
            <a:endParaRPr lang="ru-RU" dirty="0">
              <a:solidFill>
                <a:prstClr val="white"/>
              </a:solidFill>
            </a:endParaRPr>
          </a:p>
        </p:txBody>
      </p:sp>
      <p:cxnSp>
        <p:nvCxnSpPr>
          <p:cNvPr id="23" name="Прямая со стрелкой 22"/>
          <p:cNvCxnSpPr>
            <a:stCxn id="19" idx="3"/>
            <a:endCxn id="21" idx="1"/>
          </p:cNvCxnSpPr>
          <p:nvPr/>
        </p:nvCxnSpPr>
        <p:spPr>
          <a:xfrm>
            <a:off x="6516216" y="3107269"/>
            <a:ext cx="1008112" cy="543516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20" idx="3"/>
            <a:endCxn id="21" idx="1"/>
          </p:cNvCxnSpPr>
          <p:nvPr/>
        </p:nvCxnSpPr>
        <p:spPr>
          <a:xfrm flipV="1">
            <a:off x="6516216" y="3650785"/>
            <a:ext cx="1008112" cy="500599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89902" y="3110725"/>
            <a:ext cx="405880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</a:rPr>
              <a:t>yes</a:t>
            </a:r>
            <a:endParaRPr lang="ru-RU" sz="1100" dirty="0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89902" y="3889773"/>
            <a:ext cx="364202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</a:rPr>
              <a:t>no</a:t>
            </a:r>
            <a:endParaRPr lang="ru-RU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96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20009"/>
            <a:ext cx="8229600" cy="1143000"/>
          </a:xfrm>
        </p:spPr>
        <p:txBody>
          <a:bodyPr/>
          <a:lstStyle/>
          <a:p>
            <a:r>
              <a:rPr lang="en-US" dirty="0" smtClean="0"/>
              <a:t>Profile page</a:t>
            </a:r>
            <a:endParaRPr lang="ru-RU" dirty="0"/>
          </a:p>
        </p:txBody>
      </p:sp>
      <p:pic>
        <p:nvPicPr>
          <p:cNvPr id="2052" name="Picture 4" descr="C:\Users\Анатолий\Desktop\UseCaseDiagram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772816"/>
            <a:ext cx="46672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90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 smtClean="0"/>
              <a:t>Profile page</a:t>
            </a:r>
            <a:endParaRPr lang="ru-RU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2204864"/>
            <a:ext cx="7565028" cy="300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05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646242"/>
            <a:ext cx="3672408" cy="4058363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7079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Connecting with social networks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15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5239" y="0"/>
            <a:ext cx="8229600" cy="1143000"/>
          </a:xfrm>
        </p:spPr>
        <p:txBody>
          <a:bodyPr/>
          <a:lstStyle/>
          <a:p>
            <a:r>
              <a:rPr lang="en-US" dirty="0" smtClean="0"/>
              <a:t>Edit form</a:t>
            </a:r>
            <a:endParaRPr lang="ru-RU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7664" y="1564934"/>
            <a:ext cx="6033590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9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US" dirty="0" smtClean="0"/>
              <a:t>Games data grid</a:t>
            </a:r>
            <a:endParaRPr lang="ru-RU" dirty="0"/>
          </a:p>
        </p:txBody>
      </p:sp>
      <p:pic>
        <p:nvPicPr>
          <p:cNvPr id="4098" name="Picture 2" descr="C:\Users\Анатолий\Desktop\Новая папка (3)\VS7YEhf1ih8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" t="37272" r="1067" b="3414"/>
          <a:stretch/>
        </p:blipFill>
        <p:spPr bwMode="auto">
          <a:xfrm>
            <a:off x="323528" y="2420888"/>
            <a:ext cx="863280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4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4463"/>
            <a:ext cx="8229600" cy="1143000"/>
          </a:xfrm>
        </p:spPr>
        <p:txBody>
          <a:bodyPr/>
          <a:lstStyle/>
          <a:p>
            <a:r>
              <a:rPr lang="en-US" dirty="0" smtClean="0"/>
              <a:t>Follow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074" name="Picture 2" descr="H:\Education\netcracker\Project\use case\foll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844824"/>
            <a:ext cx="5040560" cy="383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914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 smtClean="0"/>
              <a:t>Follow </a:t>
            </a:r>
            <a:endParaRPr lang="ru-RU" dirty="0"/>
          </a:p>
        </p:txBody>
      </p:sp>
      <p:pic>
        <p:nvPicPr>
          <p:cNvPr id="6147" name="Picture 3" descr="C:\Users\Анатолий\Desktop\Screenshot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81"/>
          <a:stretch/>
        </p:blipFill>
        <p:spPr bwMode="auto">
          <a:xfrm>
            <a:off x="2190312" y="5156715"/>
            <a:ext cx="3197023" cy="54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Анатолий\Desktop\Screenshot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 t="88468"/>
          <a:stretch/>
        </p:blipFill>
        <p:spPr bwMode="auto">
          <a:xfrm>
            <a:off x="5582303" y="5156715"/>
            <a:ext cx="3295030" cy="45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право 3"/>
          <p:cNvSpPr/>
          <p:nvPr/>
        </p:nvSpPr>
        <p:spPr>
          <a:xfrm>
            <a:off x="4211960" y="4941168"/>
            <a:ext cx="1080120" cy="818804"/>
          </a:xfrm>
          <a:prstGeom prst="rightArrow">
            <a:avLst/>
          </a:prstGeom>
          <a:solidFill>
            <a:srgbClr val="2A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195" name="Picture 3" descr="C:\Users\Анатолий\Desktop\скрины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703" y="1124744"/>
            <a:ext cx="3213854" cy="365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54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/>
          <a:lstStyle/>
          <a:p>
            <a:r>
              <a:rPr lang="en-US" dirty="0" smtClean="0"/>
              <a:t>Use cases</a:t>
            </a:r>
            <a:endParaRPr lang="ru-RU" dirty="0"/>
          </a:p>
        </p:txBody>
      </p:sp>
      <p:pic>
        <p:nvPicPr>
          <p:cNvPr id="4098" name="Picture 2" descr="H:\Education\netcracker\Project\use case\Gue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65277"/>
            <a:ext cx="6280352" cy="412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53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/>
          <a:lstStyle/>
          <a:p>
            <a:r>
              <a:rPr lang="en-US" dirty="0" smtClean="0"/>
              <a:t>Subscription list</a:t>
            </a:r>
            <a:endParaRPr lang="ru-RU" dirty="0"/>
          </a:p>
        </p:txBody>
      </p:sp>
      <p:pic>
        <p:nvPicPr>
          <p:cNvPr id="9218" name="Picture 2" descr="C:\Users\Анатолий\Desktop\скрины\33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340768"/>
            <a:ext cx="4438650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62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/>
          <a:lstStyle/>
          <a:p>
            <a:r>
              <a:rPr lang="en-US" dirty="0" smtClean="0"/>
              <a:t>All message page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194" name="Picture 2" descr="C:\Users\Анатолий\Desktop\UseCaseDiagram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424" y="2204864"/>
            <a:ext cx="4956140" cy="299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65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8307" y="-10956"/>
            <a:ext cx="8229600" cy="1143000"/>
          </a:xfrm>
        </p:spPr>
        <p:txBody>
          <a:bodyPr/>
          <a:lstStyle/>
          <a:p>
            <a:r>
              <a:rPr lang="en-US" dirty="0" smtClean="0"/>
              <a:t>All message components</a:t>
            </a:r>
            <a:endParaRPr lang="ru-RU" dirty="0"/>
          </a:p>
        </p:txBody>
      </p:sp>
      <p:pic>
        <p:nvPicPr>
          <p:cNvPr id="5122" name="Picture 2" descr="C:\Users\Анатолий\Desktop\Новая папка (3)\12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" b="1"/>
          <a:stretch/>
        </p:blipFill>
        <p:spPr bwMode="auto">
          <a:xfrm>
            <a:off x="876300" y="1363980"/>
            <a:ext cx="7391400" cy="510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98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 smtClean="0"/>
              <a:t>Message page</a:t>
            </a:r>
            <a:endParaRPr lang="ru-RU" dirty="0"/>
          </a:p>
        </p:txBody>
      </p:sp>
      <p:pic>
        <p:nvPicPr>
          <p:cNvPr id="10242" name="Picture 2" descr="C:\Users\Анатолий\Desktop\UseCaseDiagram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02481"/>
            <a:ext cx="4752528" cy="36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03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5347" y="0"/>
            <a:ext cx="8229600" cy="1143000"/>
          </a:xfrm>
        </p:spPr>
        <p:txBody>
          <a:bodyPr/>
          <a:lstStyle/>
          <a:p>
            <a:r>
              <a:rPr lang="en-US" dirty="0" smtClean="0"/>
              <a:t>Search component</a:t>
            </a:r>
            <a:endParaRPr lang="ru-RU" dirty="0"/>
          </a:p>
        </p:txBody>
      </p:sp>
      <p:pic>
        <p:nvPicPr>
          <p:cNvPr id="4098" name="Picture 2" descr="C:\Users\Анатолий\Desktop\m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7"/>
            <a:ext cx="787717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8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/>
          <a:lstStyle/>
          <a:p>
            <a:r>
              <a:rPr lang="en-US" dirty="0" smtClean="0"/>
              <a:t>Input component</a:t>
            </a:r>
            <a:endParaRPr lang="ru-RU" dirty="0"/>
          </a:p>
        </p:txBody>
      </p:sp>
      <p:pic>
        <p:nvPicPr>
          <p:cNvPr id="12290" name="Picture 2" descr="C:\Users\Анатолий\Desktop\Screen444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88840"/>
            <a:ext cx="536257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70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/>
          <a:lstStyle/>
          <a:p>
            <a:r>
              <a:rPr lang="en-US" dirty="0" smtClean="0"/>
              <a:t>Dialog component</a:t>
            </a:r>
            <a:endParaRPr lang="ru-RU" dirty="0"/>
          </a:p>
        </p:txBody>
      </p:sp>
      <p:pic>
        <p:nvPicPr>
          <p:cNvPr id="13314" name="Picture 2" descr="C:\Users\Анатолий\Desktop\Screenshot.333p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813" y="1844824"/>
            <a:ext cx="6020718" cy="444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Анатолий\Desktop\Новая папка (3)\2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997" y="3763779"/>
            <a:ext cx="140017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Анатолий\Desktop\скрины\22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36096" y="1988840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67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246167" y="4820553"/>
            <a:ext cx="1445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Authorized user</a:t>
            </a:r>
          </a:p>
          <a:p>
            <a:endParaRPr lang="ru-RU" dirty="0"/>
          </a:p>
        </p:txBody>
      </p:sp>
      <p:sp>
        <p:nvSpPr>
          <p:cNvPr id="88" name="Заголовок 1"/>
          <p:cNvSpPr txBox="1">
            <a:spLocks/>
          </p:cNvSpPr>
          <p:nvPr/>
        </p:nvSpPr>
        <p:spPr>
          <a:xfrm>
            <a:off x="510893" y="-31541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Exchange system</a:t>
            </a:r>
            <a:endParaRPr lang="ru-RU" dirty="0"/>
          </a:p>
        </p:txBody>
      </p:sp>
      <p:pic>
        <p:nvPicPr>
          <p:cNvPr id="2050" name="Picture 2" descr="H:\Education\netcracker\Project\use case\ecxangejp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72816"/>
            <a:ext cx="6719283" cy="467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55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/>
          <a:lstStyle/>
          <a:p>
            <a:r>
              <a:rPr lang="en-US" dirty="0" smtClean="0"/>
              <a:t>Exchange system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404840" y="3356600"/>
            <a:ext cx="1512168" cy="216024"/>
          </a:xfrm>
          <a:prstGeom prst="rect">
            <a:avLst/>
          </a:prstGeom>
          <a:solidFill>
            <a:srgbClr val="2A9CE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GTA 5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3527" y="2683172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Wanted games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7862" y="4247408"/>
            <a:ext cx="176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xchange games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404244" y="3680636"/>
            <a:ext cx="1512168" cy="216024"/>
          </a:xfrm>
          <a:prstGeom prst="rect">
            <a:avLst/>
          </a:prstGeom>
          <a:solidFill>
            <a:srgbClr val="2A9CE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Witcher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04840" y="4031384"/>
            <a:ext cx="1512168" cy="216024"/>
          </a:xfrm>
          <a:prstGeom prst="rect">
            <a:avLst/>
          </a:prstGeom>
          <a:solidFill>
            <a:srgbClr val="2A9CE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Fallout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404244" y="4620282"/>
            <a:ext cx="1512168" cy="216024"/>
          </a:xfrm>
          <a:prstGeom prst="rect">
            <a:avLst/>
          </a:prstGeom>
          <a:solidFill>
            <a:srgbClr val="2A9CE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FarCry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403648" y="4944318"/>
            <a:ext cx="1512168" cy="216024"/>
          </a:xfrm>
          <a:prstGeom prst="rect">
            <a:avLst/>
          </a:prstGeom>
          <a:solidFill>
            <a:srgbClr val="2A9CE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StarCraft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404244" y="5295066"/>
            <a:ext cx="1567804" cy="216024"/>
          </a:xfrm>
          <a:prstGeom prst="rect">
            <a:avLst/>
          </a:prstGeom>
          <a:solidFill>
            <a:srgbClr val="2A9CE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Warhammer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869932" y="3356600"/>
            <a:ext cx="1512168" cy="216024"/>
          </a:xfrm>
          <a:prstGeom prst="rect">
            <a:avLst/>
          </a:prstGeom>
          <a:solidFill>
            <a:srgbClr val="2A9CE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Witcher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69932" y="2750811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Wanted games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62954" y="4247408"/>
            <a:ext cx="176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xchange games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5869336" y="3680636"/>
            <a:ext cx="1512168" cy="216024"/>
          </a:xfrm>
          <a:prstGeom prst="rect">
            <a:avLst/>
          </a:prstGeom>
          <a:solidFill>
            <a:srgbClr val="2A9CE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FarCry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869932" y="4031384"/>
            <a:ext cx="1512168" cy="216024"/>
          </a:xfrm>
          <a:prstGeom prst="rect">
            <a:avLst/>
          </a:prstGeom>
          <a:solidFill>
            <a:srgbClr val="2A9CE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Crysis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5869336" y="4620282"/>
            <a:ext cx="1512168" cy="216024"/>
          </a:xfrm>
          <a:prstGeom prst="rect">
            <a:avLst/>
          </a:prstGeom>
          <a:solidFill>
            <a:srgbClr val="2A9CE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GTA5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5868740" y="4944318"/>
            <a:ext cx="1512168" cy="216024"/>
          </a:xfrm>
          <a:prstGeom prst="rect">
            <a:avLst/>
          </a:prstGeom>
          <a:solidFill>
            <a:srgbClr val="2A9CE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Fallout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5869336" y="5295066"/>
            <a:ext cx="1512168" cy="216024"/>
          </a:xfrm>
          <a:prstGeom prst="rect">
            <a:avLst/>
          </a:prstGeom>
          <a:solidFill>
            <a:srgbClr val="2A9CE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Skyrim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31" name="Прямая со стрелкой 30"/>
          <p:cNvCxnSpPr>
            <a:stCxn id="24" idx="1"/>
            <a:endCxn id="4" idx="3"/>
          </p:cNvCxnSpPr>
          <p:nvPr/>
        </p:nvCxnSpPr>
        <p:spPr>
          <a:xfrm flipH="1" flipV="1">
            <a:off x="2917008" y="3464612"/>
            <a:ext cx="2952328" cy="12636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25" idx="1"/>
            <a:endCxn id="15" idx="3"/>
          </p:cNvCxnSpPr>
          <p:nvPr/>
        </p:nvCxnSpPr>
        <p:spPr>
          <a:xfrm flipH="1" flipV="1">
            <a:off x="2917008" y="4139396"/>
            <a:ext cx="2951732" cy="912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stCxn id="16" idx="3"/>
            <a:endCxn id="22" idx="1"/>
          </p:cNvCxnSpPr>
          <p:nvPr/>
        </p:nvCxnSpPr>
        <p:spPr>
          <a:xfrm flipV="1">
            <a:off x="2916412" y="3788648"/>
            <a:ext cx="2952924" cy="9396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06766" y="2137235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User 1</a:t>
            </a:r>
            <a:endParaRPr lang="ru-RU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69932" y="1998580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User 2</a:t>
            </a:r>
            <a:endParaRPr lang="ru-RU" sz="28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09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Кирилл\Downloads\screens\Selection_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2" r="32095" b="31011"/>
          <a:stretch/>
        </p:blipFill>
        <p:spPr bwMode="auto">
          <a:xfrm>
            <a:off x="323527" y="1988840"/>
            <a:ext cx="8317359" cy="41044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трелка вправо 9"/>
          <p:cNvSpPr/>
          <p:nvPr/>
        </p:nvSpPr>
        <p:spPr>
          <a:xfrm rot="3180324">
            <a:off x="5983288" y="5361139"/>
            <a:ext cx="391736" cy="12303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539552" y="-24340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Exchange system</a:t>
            </a:r>
            <a:endParaRPr lang="ru-RU" dirty="0"/>
          </a:p>
        </p:txBody>
      </p:sp>
      <p:sp>
        <p:nvSpPr>
          <p:cNvPr id="5" name="Стрелка вправо 4"/>
          <p:cNvSpPr/>
          <p:nvPr/>
        </p:nvSpPr>
        <p:spPr>
          <a:xfrm rot="3180324">
            <a:off x="4137680" y="5354040"/>
            <a:ext cx="391736" cy="12303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73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/>
          <a:lstStyle/>
          <a:p>
            <a:r>
              <a:rPr lang="en-US" dirty="0"/>
              <a:t>Use cases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146" name="Picture 2" descr="H:\Education\netcracker\Project\use case\Adm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988839"/>
            <a:ext cx="3867522" cy="409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16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539552" y="-24340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Exchange system</a:t>
            </a:r>
            <a:endParaRPr lang="ru-RU" dirty="0"/>
          </a:p>
        </p:txBody>
      </p:sp>
      <p:pic>
        <p:nvPicPr>
          <p:cNvPr id="10242" name="Picture 2" descr="C:\Users\Анатолий\Desktop\Selection_0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2" y="2060848"/>
            <a:ext cx="66607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 вправо 7"/>
          <p:cNvSpPr/>
          <p:nvPr/>
        </p:nvSpPr>
        <p:spPr>
          <a:xfrm rot="19486340">
            <a:off x="704030" y="3898294"/>
            <a:ext cx="391736" cy="12303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2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539552" y="-171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Exchange system</a:t>
            </a:r>
            <a:endParaRPr lang="ru-RU" dirty="0"/>
          </a:p>
        </p:txBody>
      </p:sp>
      <p:pic>
        <p:nvPicPr>
          <p:cNvPr id="4" name="Picture 2" descr="C:\Users\Кирилл\Downloads\screens\Selection_00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3"/>
          <a:stretch/>
        </p:blipFill>
        <p:spPr bwMode="auto">
          <a:xfrm>
            <a:off x="179512" y="1412776"/>
            <a:ext cx="8836810" cy="457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548186" y="-171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Exchange system</a:t>
            </a:r>
            <a:endParaRPr lang="ru-RU" dirty="0"/>
          </a:p>
        </p:txBody>
      </p:sp>
      <p:pic>
        <p:nvPicPr>
          <p:cNvPr id="5" name="Picture 2" descr="C:\Users\Кирилл\Downloads\screens\Selection_00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 bwMode="auto">
          <a:xfrm>
            <a:off x="264070" y="1570638"/>
            <a:ext cx="8579646" cy="473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3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548186" y="-171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Exchange system</a:t>
            </a:r>
            <a:endParaRPr lang="ru-RU" dirty="0"/>
          </a:p>
        </p:txBody>
      </p:sp>
      <p:pic>
        <p:nvPicPr>
          <p:cNvPr id="11266" name="Picture 2" descr="C:\Users\Анатолий\Desktop\Selection_0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808765" cy="415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014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548186" y="-171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Exchange system</a:t>
            </a:r>
            <a:endParaRPr lang="ru-RU" dirty="0"/>
          </a:p>
        </p:txBody>
      </p:sp>
      <p:pic>
        <p:nvPicPr>
          <p:cNvPr id="12290" name="Picture 2" descr="C:\Users\Анатолий\Desktop\Selection_0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60848"/>
            <a:ext cx="8472239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7072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548186" y="-171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Exchange system</a:t>
            </a:r>
            <a:endParaRPr lang="ru-RU" dirty="0"/>
          </a:p>
        </p:txBody>
      </p:sp>
      <p:pic>
        <p:nvPicPr>
          <p:cNvPr id="13314" name="Picture 2" descr="C:\Users\Анатолий\Desktop\Selection_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2022475"/>
            <a:ext cx="8661400" cy="28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7072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 smtClean="0"/>
              <a:t>Gallery</a:t>
            </a:r>
            <a:endParaRPr lang="ru-RU" dirty="0"/>
          </a:p>
        </p:txBody>
      </p:sp>
      <p:pic>
        <p:nvPicPr>
          <p:cNvPr id="3074" name="Picture 2" descr="H:\Education\netcracker\Project\use case\gall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100074"/>
            <a:ext cx="466725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20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 smtClean="0"/>
              <a:t>Image uploading/removing</a:t>
            </a:r>
            <a:endParaRPr lang="ru-RU" dirty="0"/>
          </a:p>
        </p:txBody>
      </p:sp>
      <p:sp>
        <p:nvSpPr>
          <p:cNvPr id="4" name="Выноска-облако 3"/>
          <p:cNvSpPr/>
          <p:nvPr/>
        </p:nvSpPr>
        <p:spPr>
          <a:xfrm>
            <a:off x="7092280" y="2977248"/>
            <a:ext cx="1872208" cy="1008112"/>
          </a:xfrm>
          <a:prstGeom prst="cloudCallout">
            <a:avLst>
              <a:gd name="adj1" fmla="val -8054"/>
              <a:gd name="adj2" fmla="val 49890"/>
            </a:avLst>
          </a:prstGeom>
          <a:solidFill>
            <a:srgbClr val="2A9CE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Gamepb</a:t>
            </a:r>
            <a:r>
              <a:rPr lang="en-US" dirty="0" smtClean="0"/>
              <a:t> cloud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5087228" y="3041537"/>
            <a:ext cx="1500996" cy="1021505"/>
          </a:xfrm>
          <a:prstGeom prst="rect">
            <a:avLst/>
          </a:prstGeom>
          <a:solidFill>
            <a:srgbClr val="2A9CE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Cloudinary</a:t>
            </a:r>
            <a:r>
              <a:rPr lang="en-US" dirty="0" smtClean="0">
                <a:solidFill>
                  <a:schemeClr val="tx1"/>
                </a:solidFill>
              </a:rPr>
              <a:t> Java API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1907704" y="3041538"/>
            <a:ext cx="1080120" cy="943822"/>
          </a:xfrm>
          <a:prstGeom prst="rect">
            <a:avLst/>
          </a:prstGeom>
          <a:solidFill>
            <a:srgbClr val="2A9CE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Uploaer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class</a:t>
            </a:r>
          </a:p>
        </p:txBody>
      </p:sp>
      <p:sp>
        <p:nvSpPr>
          <p:cNvPr id="26" name="Блок-схема: несколько документов 25"/>
          <p:cNvSpPr/>
          <p:nvPr/>
        </p:nvSpPr>
        <p:spPr>
          <a:xfrm>
            <a:off x="323528" y="2977248"/>
            <a:ext cx="1080120" cy="1224136"/>
          </a:xfrm>
          <a:prstGeom prst="flowChartMultidocument">
            <a:avLst/>
          </a:prstGeom>
          <a:solidFill>
            <a:srgbClr val="2A9CE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Images</a:t>
            </a:r>
            <a:endParaRPr lang="ru-RU" dirty="0"/>
          </a:p>
        </p:txBody>
      </p:sp>
      <p:cxnSp>
        <p:nvCxnSpPr>
          <p:cNvPr id="45" name="Прямая со стрелкой 44"/>
          <p:cNvCxnSpPr>
            <a:stCxn id="18" idx="3"/>
            <a:endCxn id="18" idx="3"/>
          </p:cNvCxnSpPr>
          <p:nvPr/>
        </p:nvCxnSpPr>
        <p:spPr>
          <a:xfrm>
            <a:off x="6588224" y="35522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/>
          <p:cNvCxnSpPr>
            <a:endCxn id="20" idx="1"/>
          </p:cNvCxnSpPr>
          <p:nvPr/>
        </p:nvCxnSpPr>
        <p:spPr>
          <a:xfrm>
            <a:off x="1399012" y="3513449"/>
            <a:ext cx="508692" cy="0"/>
          </a:xfrm>
          <a:prstGeom prst="straightConnector1">
            <a:avLst/>
          </a:prstGeom>
          <a:ln>
            <a:solidFill>
              <a:srgbClr val="2A9CE2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018794" y="2618400"/>
            <a:ext cx="207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9CE2"/>
                </a:solidFill>
              </a:rPr>
              <a:t>Upload/remove</a:t>
            </a:r>
            <a:endParaRPr lang="ru-RU" dirty="0">
              <a:solidFill>
                <a:srgbClr val="2A9CE2"/>
              </a:solidFill>
            </a:endParaRPr>
          </a:p>
        </p:txBody>
      </p:sp>
      <p:cxnSp>
        <p:nvCxnSpPr>
          <p:cNvPr id="62" name="Прямая со стрелкой 61"/>
          <p:cNvCxnSpPr/>
          <p:nvPr/>
        </p:nvCxnSpPr>
        <p:spPr>
          <a:xfrm>
            <a:off x="6588224" y="3481304"/>
            <a:ext cx="504056" cy="0"/>
          </a:xfrm>
          <a:prstGeom prst="straightConnector1">
            <a:avLst/>
          </a:prstGeom>
          <a:ln>
            <a:solidFill>
              <a:srgbClr val="2A9CE2"/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/>
          <p:nvPr/>
        </p:nvCxnSpPr>
        <p:spPr>
          <a:xfrm flipV="1">
            <a:off x="2996450" y="3041535"/>
            <a:ext cx="2099404" cy="2"/>
          </a:xfrm>
          <a:prstGeom prst="straightConnector1">
            <a:avLst/>
          </a:prstGeom>
          <a:ln>
            <a:solidFill>
              <a:srgbClr val="2A9CE2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Стрелка влево 70"/>
          <p:cNvSpPr/>
          <p:nvPr/>
        </p:nvSpPr>
        <p:spPr>
          <a:xfrm>
            <a:off x="2780426" y="3883568"/>
            <a:ext cx="2531452" cy="635631"/>
          </a:xfrm>
          <a:prstGeom prst="leftArrow">
            <a:avLst/>
          </a:prstGeom>
          <a:solidFill>
            <a:srgbClr val="2A9CE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Image parameters map</a:t>
            </a:r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1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467544" y="34311"/>
            <a:ext cx="8229600" cy="1143000"/>
          </a:xfrm>
        </p:spPr>
        <p:txBody>
          <a:bodyPr/>
          <a:lstStyle/>
          <a:p>
            <a:r>
              <a:rPr lang="en-US" dirty="0" smtClean="0"/>
              <a:t>Gallery</a:t>
            </a:r>
            <a:endParaRPr lang="ru-RU" dirty="0"/>
          </a:p>
        </p:txBody>
      </p:sp>
      <p:pic>
        <p:nvPicPr>
          <p:cNvPr id="4" name="Picture 2" descr="C:\Users\Кирилл\Downloads\screens\Selection_00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2"/>
          <a:stretch/>
        </p:blipFill>
        <p:spPr bwMode="auto">
          <a:xfrm>
            <a:off x="309018" y="2204864"/>
            <a:ext cx="8649544" cy="391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44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 smtClean="0"/>
              <a:t>Payments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8" name="Picture 2" descr="H:\Education\netcracker\Project\use case\paymen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96752"/>
            <a:ext cx="4248472" cy="501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096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US" dirty="0" smtClean="0"/>
              <a:t>Technology </a:t>
            </a:r>
            <a:r>
              <a:rPr lang="en-US" dirty="0"/>
              <a:t>stack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752599"/>
            <a:ext cx="368275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</a:rPr>
              <a:t>Data Layer</a:t>
            </a:r>
          </a:p>
          <a:p>
            <a:pPr marL="0" indent="0">
              <a:buNone/>
            </a:pPr>
            <a:endParaRPr lang="en-US" sz="28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PostgreSQL</a:t>
            </a: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0" y="1752599"/>
            <a:ext cx="3682752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>
                <a:solidFill>
                  <a:schemeClr val="bg2">
                    <a:lumMod val="10000"/>
                  </a:schemeClr>
                </a:solidFill>
              </a:rPr>
              <a:t>Business Logic Layer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EJB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JSF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Hibernate</a:t>
            </a:r>
          </a:p>
          <a:p>
            <a:pPr marL="0" indent="0">
              <a:buNone/>
            </a:pPr>
            <a:endParaRPr lang="en-US" sz="28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chemeClr val="bg2">
                    <a:lumMod val="10000"/>
                  </a:schemeClr>
                </a:solidFill>
              </a:rPr>
              <a:t>Presentation Layer</a:t>
            </a:r>
          </a:p>
          <a:p>
            <a:pPr marL="0" indent="0">
              <a:buNone/>
            </a:pPr>
            <a:r>
              <a:rPr lang="en-US" sz="2800" dirty="0" err="1" smtClean="0">
                <a:solidFill>
                  <a:schemeClr val="bg2">
                    <a:lumMod val="10000"/>
                  </a:schemeClr>
                </a:solidFill>
              </a:rPr>
              <a:t>Bootsfaces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2">
                    <a:lumMod val="10000"/>
                  </a:schemeClr>
                </a:solidFill>
              </a:rPr>
              <a:t>Primefaces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endParaRPr lang="en-US" sz="280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00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7321"/>
            <a:ext cx="8229600" cy="1143000"/>
          </a:xfrm>
        </p:spPr>
        <p:txBody>
          <a:bodyPr/>
          <a:lstStyle/>
          <a:p>
            <a:r>
              <a:rPr lang="en-US" dirty="0" err="1" smtClean="0"/>
              <a:t>Robokassa</a:t>
            </a:r>
            <a:endParaRPr lang="ru-RU" dirty="0"/>
          </a:p>
        </p:txBody>
      </p:sp>
      <p:cxnSp>
        <p:nvCxnSpPr>
          <p:cNvPr id="28" name="Прямая со стрелкой 27"/>
          <p:cNvCxnSpPr>
            <a:stCxn id="30" idx="3"/>
            <a:endCxn id="29" idx="1"/>
          </p:cNvCxnSpPr>
          <p:nvPr/>
        </p:nvCxnSpPr>
        <p:spPr>
          <a:xfrm flipV="1">
            <a:off x="3710640" y="2042350"/>
            <a:ext cx="1512168" cy="65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>
            <a:off x="5222808" y="1630875"/>
            <a:ext cx="2880320" cy="822949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Create post request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046344" y="1631526"/>
            <a:ext cx="2664296" cy="822949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Fill form </a:t>
            </a:r>
            <a:endParaRPr lang="ru-RU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13266" y="160772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1</a:t>
            </a:r>
            <a:endParaRPr lang="ru-RU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08718" y="157136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ru-RU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5222808" y="2855662"/>
            <a:ext cx="2880320" cy="822949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Redirect user to </a:t>
            </a:r>
            <a:r>
              <a:rPr lang="en-US" dirty="0" err="1" smtClean="0">
                <a:solidFill>
                  <a:prstClr val="black"/>
                </a:solidFill>
              </a:rPr>
              <a:t>robokassa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86804" y="285566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ru-RU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1046344" y="3690693"/>
            <a:ext cx="2664296" cy="822949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Payment’s </a:t>
            </a:r>
            <a:r>
              <a:rPr lang="en-US" dirty="0">
                <a:solidFill>
                  <a:prstClr val="black"/>
                </a:solidFill>
              </a:rPr>
              <a:t>holding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05717" y="367644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4</a:t>
            </a:r>
            <a:endParaRPr lang="ru-RU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179512" y="5181344"/>
            <a:ext cx="2880320" cy="822949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Redirect user to </a:t>
            </a:r>
            <a:r>
              <a:rPr lang="en-US" dirty="0" err="1" smtClean="0">
                <a:solidFill>
                  <a:prstClr val="black"/>
                </a:solidFill>
              </a:rPr>
              <a:t>succesful</a:t>
            </a:r>
            <a:r>
              <a:rPr lang="en-US" dirty="0" smtClean="0">
                <a:solidFill>
                  <a:prstClr val="black"/>
                </a:solidFill>
              </a:rPr>
              <a:t> page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3275856" y="5195559"/>
            <a:ext cx="2664296" cy="822949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Redirect user to </a:t>
            </a:r>
            <a:r>
              <a:rPr lang="en-US" dirty="0" smtClean="0">
                <a:solidFill>
                  <a:prstClr val="black"/>
                </a:solidFill>
              </a:rPr>
              <a:t>fail page</a:t>
            </a:r>
            <a:endParaRPr lang="ru-RU" dirty="0">
              <a:solidFill>
                <a:prstClr val="black"/>
              </a:solidFill>
            </a:endParaRPr>
          </a:p>
        </p:txBody>
      </p:sp>
      <p:cxnSp>
        <p:nvCxnSpPr>
          <p:cNvPr id="41" name="Прямая со стрелкой 40"/>
          <p:cNvCxnSpPr>
            <a:stCxn id="29" idx="2"/>
            <a:endCxn id="33" idx="0"/>
          </p:cNvCxnSpPr>
          <p:nvPr/>
        </p:nvCxnSpPr>
        <p:spPr>
          <a:xfrm>
            <a:off x="6662968" y="2453824"/>
            <a:ext cx="0" cy="401838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33" idx="2"/>
          </p:cNvCxnSpPr>
          <p:nvPr/>
        </p:nvCxnSpPr>
        <p:spPr>
          <a:xfrm>
            <a:off x="6662968" y="3678611"/>
            <a:ext cx="0" cy="423557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endCxn id="35" idx="3"/>
          </p:cNvCxnSpPr>
          <p:nvPr/>
        </p:nvCxnSpPr>
        <p:spPr>
          <a:xfrm flipH="1">
            <a:off x="3710640" y="4102168"/>
            <a:ext cx="2952328" cy="0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35" idx="2"/>
          </p:cNvCxnSpPr>
          <p:nvPr/>
        </p:nvCxnSpPr>
        <p:spPr>
          <a:xfrm flipH="1">
            <a:off x="1637121" y="4513642"/>
            <a:ext cx="741371" cy="66770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5" idx="2"/>
            <a:endCxn id="68" idx="0"/>
          </p:cNvCxnSpPr>
          <p:nvPr/>
        </p:nvCxnSpPr>
        <p:spPr>
          <a:xfrm>
            <a:off x="2378492" y="4513642"/>
            <a:ext cx="5217844" cy="409720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83568" y="4593576"/>
            <a:ext cx="14318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>
                <a:solidFill>
                  <a:schemeClr val="bg2">
                    <a:lumMod val="10000"/>
                  </a:schemeClr>
                </a:solidFill>
              </a:rPr>
              <a:t>Succesful</a:t>
            </a:r>
            <a:r>
              <a:rPr lang="en-US" sz="1050" dirty="0" smtClean="0">
                <a:solidFill>
                  <a:schemeClr val="bg2">
                    <a:lumMod val="10000"/>
                  </a:schemeClr>
                </a:solidFill>
              </a:rPr>
              <a:t> payment</a:t>
            </a:r>
            <a:endParaRPr lang="ru-RU" sz="105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9" name="Прямая со стрелкой 58"/>
          <p:cNvCxnSpPr>
            <a:stCxn id="35" idx="2"/>
            <a:endCxn id="39" idx="0"/>
          </p:cNvCxnSpPr>
          <p:nvPr/>
        </p:nvCxnSpPr>
        <p:spPr>
          <a:xfrm>
            <a:off x="2378492" y="4513642"/>
            <a:ext cx="2229512" cy="681917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710640" y="4750729"/>
            <a:ext cx="15872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>
                <a:solidFill>
                  <a:schemeClr val="bg2">
                    <a:lumMod val="10000"/>
                  </a:schemeClr>
                </a:solidFill>
              </a:rPr>
              <a:t>Unsuccesful</a:t>
            </a:r>
            <a:r>
              <a:rPr lang="en-US" sz="1050" dirty="0" smtClean="0">
                <a:solidFill>
                  <a:schemeClr val="bg2">
                    <a:lumMod val="10000"/>
                  </a:schemeClr>
                </a:solidFill>
              </a:rPr>
              <a:t> payment</a:t>
            </a:r>
            <a:endParaRPr lang="ru-RU" sz="105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6156176" y="4923362"/>
            <a:ext cx="2880320" cy="822949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Processing </a:t>
            </a:r>
            <a:r>
              <a:rPr lang="en-US" dirty="0">
                <a:solidFill>
                  <a:prstClr val="black"/>
                </a:solidFill>
              </a:rPr>
              <a:t>answer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93767" y="4386684"/>
            <a:ext cx="1566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2">
                    <a:lumMod val="10000"/>
                  </a:schemeClr>
                </a:solidFill>
              </a:rPr>
              <a:t>Post request to server</a:t>
            </a:r>
            <a:endParaRPr lang="ru-RU" sz="105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199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Payments</a:t>
            </a:r>
            <a:endParaRPr lang="ru-RU" dirty="0"/>
          </a:p>
        </p:txBody>
      </p:sp>
      <p:pic>
        <p:nvPicPr>
          <p:cNvPr id="5122" name="Picture 2" descr="C:\Users\Анатолий\Desktop\Новая папка (3)\pa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72816"/>
            <a:ext cx="54483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4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Payments</a:t>
            </a:r>
            <a:endParaRPr lang="ru-RU" dirty="0"/>
          </a:p>
        </p:txBody>
      </p:sp>
      <p:pic>
        <p:nvPicPr>
          <p:cNvPr id="6147" name="Picture 3" descr="C:\Users\Анатолий\Desktop\Новая папка (3)\pay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000" y="1157648"/>
            <a:ext cx="6192688" cy="526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31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en-US" dirty="0" err="1" smtClean="0"/>
              <a:t>Robokassa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170" name="Picture 2" descr="C:\Users\Анатолий\Desktop\Новая папка (3)\robokass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65642"/>
            <a:ext cx="6915000" cy="547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415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3330"/>
            <a:ext cx="8229600" cy="1143000"/>
          </a:xfrm>
        </p:spPr>
        <p:txBody>
          <a:bodyPr/>
          <a:lstStyle/>
          <a:p>
            <a:r>
              <a:rPr lang="en-US" dirty="0" smtClean="0"/>
              <a:t>Gold account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194" name="Picture 2" descr="C:\Users\Анатолий\Desktop\Новая папка (3)\go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00808"/>
            <a:ext cx="68580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2113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24276"/>
            <a:ext cx="8229600" cy="11430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204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1210" y="0"/>
            <a:ext cx="8229600" cy="1143000"/>
          </a:xfrm>
        </p:spPr>
        <p:txBody>
          <a:bodyPr/>
          <a:lstStyle/>
          <a:p>
            <a:r>
              <a:rPr lang="en-US" dirty="0" smtClean="0"/>
              <a:t>Questions time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218" name="Picture 2" descr="C:\Users\Анатолий\Desktop\Help_Desk_Icon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52152"/>
            <a:ext cx="6445321" cy="630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849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ru-RU" dirty="0"/>
          </a:p>
        </p:txBody>
      </p:sp>
      <p:pic>
        <p:nvPicPr>
          <p:cNvPr id="1033" name="Picture 9" descr="C:\Users\Анатолий\Desktop\icons\servi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749" y="1388727"/>
            <a:ext cx="1026000" cy="10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Анатолий\Desktop\icons\widescreen_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69" y="4965327"/>
            <a:ext cx="1026000" cy="10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Анатолий\Desktop\icons\databa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920414"/>
            <a:ext cx="1026000" cy="10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Анатолий\Desktop\icons\engineer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023" y="1388779"/>
            <a:ext cx="1026000" cy="10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Анатолий\Desktop\icons\geograph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69" y="3240437"/>
            <a:ext cx="1026000" cy="10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Анатолий\Desktop\icons\glob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304" y="5005931"/>
            <a:ext cx="1026000" cy="10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3" descr="C:\Users\Анатолий\Desktop\icons\engineer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712" y="1388727"/>
            <a:ext cx="1026052" cy="102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C:\Users\Анатолий\Desktop\icons\geograph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339" y="3240437"/>
            <a:ext cx="1026000" cy="10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37048" y="5991327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Web site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0520" y="430189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JSF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887" y="2503911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Managed Beans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13363" y="249289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Services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29279" y="4301899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Rest API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0755" y="6031931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Others applications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9346" y="2490999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Entity objects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88845" y="601937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Data Base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9" name="Прямая со стрелкой 8"/>
          <p:cNvCxnSpPr>
            <a:stCxn id="21" idx="2"/>
            <a:endCxn id="1038" idx="0"/>
          </p:cNvCxnSpPr>
          <p:nvPr/>
        </p:nvCxnSpPr>
        <p:spPr>
          <a:xfrm flipH="1">
            <a:off x="6371969" y="2873243"/>
            <a:ext cx="1" cy="367194"/>
          </a:xfrm>
          <a:prstGeom prst="straightConnector1">
            <a:avLst/>
          </a:prstGeom>
          <a:ln w="25400">
            <a:solidFill>
              <a:srgbClr val="2A9CE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20" idx="2"/>
            <a:endCxn id="1034" idx="0"/>
          </p:cNvCxnSpPr>
          <p:nvPr/>
        </p:nvCxnSpPr>
        <p:spPr>
          <a:xfrm flipH="1">
            <a:off x="6371969" y="4671231"/>
            <a:ext cx="1" cy="294096"/>
          </a:xfrm>
          <a:prstGeom prst="straightConnector1">
            <a:avLst/>
          </a:prstGeom>
          <a:ln w="25400">
            <a:solidFill>
              <a:srgbClr val="2A9CE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22" idx="2"/>
            <a:endCxn id="18" idx="0"/>
          </p:cNvCxnSpPr>
          <p:nvPr/>
        </p:nvCxnSpPr>
        <p:spPr>
          <a:xfrm>
            <a:off x="4055339" y="2862228"/>
            <a:ext cx="0" cy="378209"/>
          </a:xfrm>
          <a:prstGeom prst="straightConnector1">
            <a:avLst/>
          </a:prstGeom>
          <a:ln w="25400">
            <a:solidFill>
              <a:srgbClr val="2A9CE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23" idx="2"/>
            <a:endCxn id="1039" idx="0"/>
          </p:cNvCxnSpPr>
          <p:nvPr/>
        </p:nvCxnSpPr>
        <p:spPr>
          <a:xfrm>
            <a:off x="4063240" y="4671231"/>
            <a:ext cx="7064" cy="334700"/>
          </a:xfrm>
          <a:prstGeom prst="straightConnector1">
            <a:avLst/>
          </a:prstGeom>
          <a:ln w="25400">
            <a:solidFill>
              <a:srgbClr val="2A9CE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25" idx="2"/>
            <a:endCxn id="1036" idx="0"/>
          </p:cNvCxnSpPr>
          <p:nvPr/>
        </p:nvCxnSpPr>
        <p:spPr>
          <a:xfrm>
            <a:off x="2060664" y="2860331"/>
            <a:ext cx="0" cy="2060083"/>
          </a:xfrm>
          <a:prstGeom prst="straightConnector1">
            <a:avLst/>
          </a:prstGeom>
          <a:ln w="25400">
            <a:solidFill>
              <a:srgbClr val="2A9CE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1033" idx="3"/>
            <a:endCxn id="1037" idx="1"/>
          </p:cNvCxnSpPr>
          <p:nvPr/>
        </p:nvCxnSpPr>
        <p:spPr>
          <a:xfrm>
            <a:off x="4583749" y="1901727"/>
            <a:ext cx="1292274" cy="52"/>
          </a:xfrm>
          <a:prstGeom prst="straightConnector1">
            <a:avLst/>
          </a:prstGeom>
          <a:ln w="25400">
            <a:solidFill>
              <a:srgbClr val="2A9CE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7" idx="3"/>
            <a:endCxn id="1033" idx="1"/>
          </p:cNvCxnSpPr>
          <p:nvPr/>
        </p:nvCxnSpPr>
        <p:spPr>
          <a:xfrm flipV="1">
            <a:off x="2516764" y="1901727"/>
            <a:ext cx="1040985" cy="26"/>
          </a:xfrm>
          <a:prstGeom prst="straightConnector1">
            <a:avLst/>
          </a:prstGeom>
          <a:ln w="25400">
            <a:solidFill>
              <a:srgbClr val="2A9CE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19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Servic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1670" y="1714488"/>
            <a:ext cx="4934639" cy="415348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380" y="16204"/>
            <a:ext cx="8229240" cy="1143000"/>
          </a:xfrm>
        </p:spPr>
        <p:txBody>
          <a:bodyPr/>
          <a:lstStyle/>
          <a:p>
            <a:r>
              <a:rPr lang="en-US" dirty="0" smtClean="0"/>
              <a:t>Working with </a:t>
            </a:r>
            <a:r>
              <a:rPr lang="en-US" dirty="0" err="1" smtClean="0"/>
              <a:t>db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013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5210" y="7151"/>
            <a:ext cx="8229600" cy="1143000"/>
          </a:xfrm>
        </p:spPr>
        <p:txBody>
          <a:bodyPr/>
          <a:lstStyle/>
          <a:p>
            <a:r>
              <a:rPr lang="en-US" dirty="0" smtClean="0"/>
              <a:t>Data base</a:t>
            </a:r>
            <a:endParaRPr lang="ru-RU" dirty="0"/>
          </a:p>
        </p:txBody>
      </p:sp>
      <p:pic>
        <p:nvPicPr>
          <p:cNvPr id="7170" name="Picture 2" descr="C:\Users\Анатолий\Desktop\Новая папка (3)\db\GeqrRyVjl7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8128000" cy="49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7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1">
      <a:dk1>
        <a:srgbClr val="FFFFFF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Ярк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304</Words>
  <Application>Microsoft Office PowerPoint</Application>
  <PresentationFormat>Экран (4:3)</PresentationFormat>
  <Paragraphs>164</Paragraphs>
  <Slides>66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67" baseType="lpstr">
      <vt:lpstr>Тема Office</vt:lpstr>
      <vt:lpstr>Gamepub</vt:lpstr>
      <vt:lpstr>Use cases</vt:lpstr>
      <vt:lpstr>Users</vt:lpstr>
      <vt:lpstr>Use cases</vt:lpstr>
      <vt:lpstr>Use cases</vt:lpstr>
      <vt:lpstr>Technology stack</vt:lpstr>
      <vt:lpstr>Architecture</vt:lpstr>
      <vt:lpstr>Working with db</vt:lpstr>
      <vt:lpstr>Data base</vt:lpstr>
      <vt:lpstr>Презентация PowerPoint</vt:lpstr>
      <vt:lpstr>Презентация PowerPoint</vt:lpstr>
      <vt:lpstr>Презентация PowerPoint</vt:lpstr>
      <vt:lpstr> Templates</vt:lpstr>
      <vt:lpstr>Main page</vt:lpstr>
      <vt:lpstr>Games and search</vt:lpstr>
      <vt:lpstr>Презентация PowerPoint</vt:lpstr>
      <vt:lpstr>Games and search</vt:lpstr>
      <vt:lpstr>Games and search</vt:lpstr>
      <vt:lpstr>Games and search</vt:lpstr>
      <vt:lpstr>Games and search</vt:lpstr>
      <vt:lpstr>Games and search</vt:lpstr>
      <vt:lpstr>News</vt:lpstr>
      <vt:lpstr>All news</vt:lpstr>
      <vt:lpstr>News</vt:lpstr>
      <vt:lpstr>News</vt:lpstr>
      <vt:lpstr> Registration and authorization</vt:lpstr>
      <vt:lpstr>Registration form</vt:lpstr>
      <vt:lpstr>Authorization</vt:lpstr>
      <vt:lpstr>Authorization</vt:lpstr>
      <vt:lpstr>OAuth </vt:lpstr>
      <vt:lpstr>OAuth </vt:lpstr>
      <vt:lpstr>OAuth </vt:lpstr>
      <vt:lpstr>Profile page</vt:lpstr>
      <vt:lpstr>Profile page</vt:lpstr>
      <vt:lpstr>Connecting with social networks</vt:lpstr>
      <vt:lpstr>Edit form</vt:lpstr>
      <vt:lpstr>Games data grid</vt:lpstr>
      <vt:lpstr>Follow</vt:lpstr>
      <vt:lpstr>Follow </vt:lpstr>
      <vt:lpstr>Subscription list</vt:lpstr>
      <vt:lpstr>All message page</vt:lpstr>
      <vt:lpstr>All message components</vt:lpstr>
      <vt:lpstr>Message page</vt:lpstr>
      <vt:lpstr>Search component</vt:lpstr>
      <vt:lpstr>Input component</vt:lpstr>
      <vt:lpstr>Dialog component</vt:lpstr>
      <vt:lpstr>Презентация PowerPoint</vt:lpstr>
      <vt:lpstr>Exchange system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Gallery</vt:lpstr>
      <vt:lpstr>Image uploading/removing</vt:lpstr>
      <vt:lpstr>Gallery</vt:lpstr>
      <vt:lpstr>Payments</vt:lpstr>
      <vt:lpstr>Robokassa</vt:lpstr>
      <vt:lpstr>Презентация PowerPoint</vt:lpstr>
      <vt:lpstr>Презентация PowerPoint</vt:lpstr>
      <vt:lpstr>Robokassa</vt:lpstr>
      <vt:lpstr>Gold account</vt:lpstr>
      <vt:lpstr>Demo</vt:lpstr>
      <vt:lpstr>Questions time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Teplates</dc:title>
  <dc:creator>Анатолий</dc:creator>
  <cp:lastModifiedBy>Анатолий</cp:lastModifiedBy>
  <cp:revision>65</cp:revision>
  <dcterms:created xsi:type="dcterms:W3CDTF">2016-02-16T09:32:51Z</dcterms:created>
  <dcterms:modified xsi:type="dcterms:W3CDTF">2016-03-10T07:27:31Z</dcterms:modified>
</cp:coreProperties>
</file>